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31" r:id="rId3"/>
    <p:sldId id="282" r:id="rId4"/>
    <p:sldId id="262" r:id="rId5"/>
    <p:sldId id="296" r:id="rId6"/>
    <p:sldId id="463" r:id="rId7"/>
    <p:sldId id="466" r:id="rId8"/>
    <p:sldId id="304" r:id="rId9"/>
    <p:sldId id="464" r:id="rId10"/>
    <p:sldId id="273" r:id="rId11"/>
    <p:sldId id="272" r:id="rId12"/>
    <p:sldId id="327" r:id="rId13"/>
    <p:sldId id="322" r:id="rId14"/>
    <p:sldId id="318" r:id="rId15"/>
    <p:sldId id="332" r:id="rId16"/>
    <p:sldId id="279" r:id="rId17"/>
    <p:sldId id="462" r:id="rId18"/>
    <p:sldId id="459" r:id="rId19"/>
    <p:sldId id="460" r:id="rId20"/>
    <p:sldId id="309" r:id="rId21"/>
    <p:sldId id="312" r:id="rId22"/>
    <p:sldId id="317" r:id="rId23"/>
    <p:sldId id="275" r:id="rId24"/>
    <p:sldId id="314" r:id="rId25"/>
    <p:sldId id="465" r:id="rId26"/>
    <p:sldId id="461" r:id="rId27"/>
    <p:sldId id="435" r:id="rId28"/>
    <p:sldId id="436" r:id="rId29"/>
    <p:sldId id="284" r:id="rId30"/>
    <p:sldId id="292" r:id="rId31"/>
    <p:sldId id="313" r:id="rId32"/>
    <p:sldId id="329" r:id="rId33"/>
    <p:sldId id="306" r:id="rId34"/>
    <p:sldId id="315" r:id="rId35"/>
    <p:sldId id="326" r:id="rId36"/>
    <p:sldId id="321" r:id="rId37"/>
    <p:sldId id="414" r:id="rId38"/>
    <p:sldId id="415" r:id="rId39"/>
    <p:sldId id="416" r:id="rId40"/>
    <p:sldId id="417" r:id="rId41"/>
    <p:sldId id="419" r:id="rId42"/>
    <p:sldId id="429" r:id="rId43"/>
    <p:sldId id="430" r:id="rId44"/>
    <p:sldId id="431" r:id="rId45"/>
    <p:sldId id="432" r:id="rId46"/>
    <p:sldId id="433" r:id="rId47"/>
    <p:sldId id="434" r:id="rId48"/>
    <p:sldId id="467" r:id="rId49"/>
    <p:sldId id="473" r:id="rId50"/>
    <p:sldId id="474" r:id="rId51"/>
    <p:sldId id="4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235" y="110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92F9-FF0A-4796-8F16-B28F12C1B749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6895C-E9F9-431D-89DB-494527973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2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Hawthorn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drilled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across</a:t>
            </a:r>
            <a:r>
              <a:rPr lang="fr-FR" baseline="0" dirty="0" smtClean="0"/>
              <a:t> Main Coal G and Hutton L </a:t>
            </a:r>
            <a:r>
              <a:rPr lang="fr-FR" baseline="0" dirty="0" err="1" smtClean="0"/>
              <a:t>workings</a:t>
            </a:r>
            <a:endParaRPr lang="fr-FR" baseline="0" dirty="0" smtClean="0"/>
          </a:p>
          <a:p>
            <a:r>
              <a:rPr lang="fr-FR" baseline="0" dirty="0" smtClean="0"/>
              <a:t>Rouge (2000) : </a:t>
            </a:r>
          </a:p>
          <a:p>
            <a:r>
              <a:rPr lang="fr-FR" baseline="0" dirty="0" smtClean="0"/>
              <a:t>-    NO </a:t>
            </a:r>
            <a:r>
              <a:rPr lang="fr-FR" baseline="0" dirty="0" err="1" smtClean="0"/>
              <a:t>steap</a:t>
            </a:r>
            <a:r>
              <a:rPr lang="fr-FR" baseline="0" dirty="0" smtClean="0"/>
              <a:t> at Five Quarter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 </a:t>
            </a:r>
            <a:r>
              <a:rPr lang="fr-FR" baseline="0" dirty="0" smtClean="0">
                <a:sym typeface="Wingdings" panose="05000000000000000000" pitchFamily="2" charset="2"/>
              </a:rPr>
              <a:t> water </a:t>
            </a:r>
            <a:r>
              <a:rPr lang="fr-FR" baseline="0" dirty="0" err="1" smtClean="0">
                <a:sym typeface="Wingdings" panose="05000000000000000000" pitchFamily="2" charset="2"/>
              </a:rPr>
              <a:t>level</a:t>
            </a:r>
            <a:r>
              <a:rPr lang="fr-FR" baseline="0" dirty="0" smtClean="0">
                <a:sym typeface="Wingdings" panose="05000000000000000000" pitchFamily="2" charset="2"/>
              </a:rPr>
              <a:t> at -120 </a:t>
            </a:r>
            <a:r>
              <a:rPr lang="fr-FR" baseline="0" dirty="0" err="1" smtClean="0">
                <a:sym typeface="Wingdings" panose="05000000000000000000" pitchFamily="2" charset="2"/>
              </a:rPr>
              <a:t>mAOD</a:t>
            </a:r>
            <a:endParaRPr lang="fr-FR" baseline="0" dirty="0" smtClean="0"/>
          </a:p>
          <a:p>
            <a:r>
              <a:rPr lang="fr-FR" baseline="0" dirty="0" smtClean="0"/>
              <a:t>-  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Main G (-160m)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-150 and -160m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Low</a:t>
            </a:r>
            <a:r>
              <a:rPr lang="fr-FR" baseline="0" dirty="0" smtClean="0"/>
              <a:t> Main J (about -192m)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-200 and -210m (</a:t>
            </a:r>
            <a:r>
              <a:rPr lang="fr-FR" baseline="0" dirty="0" err="1" smtClean="0"/>
              <a:t>Inset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Hanging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situated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below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LOG)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Step</a:t>
            </a:r>
            <a:r>
              <a:rPr lang="fr-FR" baseline="0" dirty="0" smtClean="0"/>
              <a:t> at </a:t>
            </a:r>
            <a:r>
              <a:rPr lang="fr-FR" baseline="0" dirty="0" err="1" smtClean="0"/>
              <a:t>coal</a:t>
            </a:r>
            <a:r>
              <a:rPr lang="fr-FR" baseline="0" dirty="0" smtClean="0"/>
              <a:t> M (‘Skip </a:t>
            </a:r>
            <a:r>
              <a:rPr lang="fr-FR" baseline="0" dirty="0" err="1" smtClean="0"/>
              <a:t>Inset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 »)</a:t>
            </a:r>
          </a:p>
          <a:p>
            <a:r>
              <a:rPr lang="fr-FR" baseline="0" dirty="0" smtClean="0"/>
              <a:t>Bleu (2003): water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at -50 </a:t>
            </a:r>
            <a:r>
              <a:rPr lang="fr-FR" baseline="0" dirty="0" err="1" smtClean="0"/>
              <a:t>mAOD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Step</a:t>
            </a:r>
            <a:r>
              <a:rPr lang="fr-FR" baseline="0" dirty="0" smtClean="0"/>
              <a:t> at five Quarter / High Main E (about -110m) 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step</a:t>
            </a:r>
            <a:r>
              <a:rPr lang="fr-FR" baseline="0" dirty="0" smtClean="0"/>
              <a:t> at Main G </a:t>
            </a:r>
            <a:r>
              <a:rPr lang="fr-FR" baseline="0" dirty="0" err="1" smtClean="0"/>
              <a:t>shifted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deeper</a:t>
            </a:r>
            <a:r>
              <a:rPr lang="fr-FR" baseline="0" dirty="0" smtClean="0"/>
              <a:t> (down to -165m)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No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below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equilibrate</a:t>
            </a:r>
            <a:r>
              <a:rPr lang="fr-FR" baseline="0" dirty="0" smtClean="0"/>
              <a:t>?)</a:t>
            </a:r>
          </a:p>
          <a:p>
            <a:r>
              <a:rPr lang="fr-FR" baseline="0" dirty="0" smtClean="0"/>
              <a:t>Violet (2005) :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water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everywhere</a:t>
            </a:r>
            <a:r>
              <a:rPr lang="fr-FR" baseline="0" dirty="0" smtClean="0"/>
              <a:t> (-15 </a:t>
            </a:r>
            <a:r>
              <a:rPr lang="fr-FR" baseline="0" dirty="0" err="1" smtClean="0"/>
              <a:t>mAOD</a:t>
            </a:r>
            <a:r>
              <a:rPr lang="fr-FR" baseline="0" dirty="0" smtClean="0"/>
              <a:t>) + Production at </a:t>
            </a:r>
            <a:r>
              <a:rPr lang="fr-FR" baseline="0" dirty="0" err="1" smtClean="0"/>
              <a:t>Dawdon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started</a:t>
            </a:r>
            <a:r>
              <a:rPr lang="fr-FR" baseline="0" dirty="0" smtClean="0"/>
              <a:t>:</a:t>
            </a:r>
          </a:p>
          <a:p>
            <a:r>
              <a:rPr lang="fr-FR" baseline="0" dirty="0" smtClean="0"/>
              <a:t>-    Large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Five Quarter E and Main G (profile tends to </a:t>
            </a:r>
            <a:r>
              <a:rPr lang="fr-FR" baseline="0" dirty="0" err="1" smtClean="0"/>
              <a:t>average</a:t>
            </a:r>
            <a:r>
              <a:rPr lang="fr-FR" baseline="0" dirty="0" smtClean="0"/>
              <a:t> min/max </a:t>
            </a:r>
            <a:r>
              <a:rPr lang="fr-FR" baseline="0" dirty="0" err="1" smtClean="0"/>
              <a:t>temperatures</a:t>
            </a:r>
            <a:r>
              <a:rPr lang="fr-FR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Small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Low</a:t>
            </a:r>
            <a:r>
              <a:rPr lang="fr-FR" baseline="0" dirty="0" smtClean="0"/>
              <a:t> Main J and </a:t>
            </a:r>
            <a:r>
              <a:rPr lang="fr-FR" baseline="0" dirty="0" err="1" smtClean="0"/>
              <a:t>Inset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Vert (2006): water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at – 8mAOD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Large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Five Quarter </a:t>
            </a:r>
            <a:r>
              <a:rPr lang="fr-FR" baseline="0" dirty="0" err="1" smtClean="0"/>
              <a:t>shifter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toward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higher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temperatures</a:t>
            </a:r>
            <a:endParaRPr lang="fr-FR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For all profiles,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Harvey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pronounced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time </a:t>
            </a:r>
            <a:r>
              <a:rPr lang="fr-FR" baseline="0" dirty="0" err="1" smtClean="0"/>
              <a:t>toward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lower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temperatures</a:t>
            </a:r>
            <a:r>
              <a:rPr lang="fr-FR" baseline="0" dirty="0" smtClean="0"/>
              <a:t> </a:t>
            </a:r>
          </a:p>
          <a:p>
            <a:endParaRPr lang="fr-FR" dirty="0" smtClean="0"/>
          </a:p>
          <a:p>
            <a:r>
              <a:rPr lang="fr-FR" dirty="0" err="1" smtClean="0"/>
              <a:t>During</a:t>
            </a:r>
            <a:r>
              <a:rPr lang="fr-FR" dirty="0" smtClean="0"/>
              <a:t> </a:t>
            </a:r>
            <a:r>
              <a:rPr lang="fr-FR" dirty="0" err="1" smtClean="0"/>
              <a:t>flooding</a:t>
            </a:r>
            <a:r>
              <a:rPr lang="fr-FR" dirty="0" smtClean="0"/>
              <a:t>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relatively</a:t>
            </a:r>
            <a:r>
              <a:rPr lang="fr-FR" baseline="0" dirty="0" smtClean="0"/>
              <a:t> hot in </a:t>
            </a:r>
            <a:r>
              <a:rPr lang="fr-FR" baseline="0" dirty="0" err="1" smtClean="0"/>
              <a:t>average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follow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geothermal</a:t>
            </a:r>
            <a:r>
              <a:rPr lang="fr-FR" baseline="0" dirty="0" smtClean="0"/>
              <a:t> gradient (</a:t>
            </a:r>
            <a:r>
              <a:rPr lang="fr-FR" baseline="0" dirty="0" err="1" smtClean="0"/>
              <a:t>red</a:t>
            </a:r>
            <a:r>
              <a:rPr lang="fr-FR" baseline="0" dirty="0" smtClean="0"/>
              <a:t> profile),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inset</a:t>
            </a:r>
            <a:r>
              <a:rPr lang="fr-FR" baseline="0" dirty="0" smtClean="0"/>
              <a:t>/</a:t>
            </a:r>
            <a:r>
              <a:rPr lang="fr-FR" baseline="0" dirty="0" err="1" smtClean="0"/>
              <a:t>worked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bed</a:t>
            </a:r>
            <a:endParaRPr lang="fr-FR" baseline="0" dirty="0" smtClean="0"/>
          </a:p>
          <a:p>
            <a:r>
              <a:rPr lang="fr-FR" baseline="0" dirty="0" smtClean="0"/>
              <a:t>Once </a:t>
            </a:r>
            <a:r>
              <a:rPr lang="fr-FR" baseline="0" dirty="0" err="1" smtClean="0"/>
              <a:t>flooding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completed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upper</a:t>
            </a:r>
            <a:r>
              <a:rPr lang="fr-FR" baseline="0" dirty="0" smtClean="0"/>
              <a:t> part of the profile tends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warmer</a:t>
            </a:r>
            <a:r>
              <a:rPr lang="fr-FR" baseline="0" dirty="0" smtClean="0"/>
              <a:t> as the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deeper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Below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, the profiles tends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colder</a:t>
            </a:r>
            <a:r>
              <a:rPr lang="fr-FR" baseline="0" dirty="0" smtClean="0"/>
              <a:t>. If no production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performed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expected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isotemperature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reached</a:t>
            </a:r>
            <a:r>
              <a:rPr lang="fr-FR" baseline="0" dirty="0" smtClean="0"/>
              <a:t> as the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small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favour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larger</a:t>
            </a:r>
            <a:r>
              <a:rPr lang="fr-FR" baseline="0" dirty="0" smtClean="0"/>
              <a:t> amplitude of the </a:t>
            </a:r>
            <a:r>
              <a:rPr lang="fr-FR" baseline="0" dirty="0" err="1" smtClean="0"/>
              <a:t>remaining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about -150 and -300m (</a:t>
            </a:r>
            <a:r>
              <a:rPr lang="fr-FR" baseline="0" dirty="0" err="1" smtClean="0"/>
              <a:t>homogeneous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those</a:t>
            </a:r>
            <a:r>
              <a:rPr lang="fr-FR" baseline="0" dirty="0" smtClean="0"/>
              <a:t> large </a:t>
            </a:r>
            <a:r>
              <a:rPr lang="fr-FR" baseline="0" dirty="0" err="1" smtClean="0"/>
              <a:t>steps</a:t>
            </a:r>
            <a:r>
              <a:rPr lang="fr-FR" baseline="0" dirty="0" smtClean="0"/>
              <a:t>).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Surface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: 12°C –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in accordance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geothermal</a:t>
            </a:r>
            <a:r>
              <a:rPr lang="fr-FR" baseline="0" dirty="0" smtClean="0"/>
              <a:t> gradient? </a:t>
            </a:r>
          </a:p>
          <a:p>
            <a:r>
              <a:rPr lang="fr-FR" baseline="0" dirty="0" err="1" smtClean="0"/>
              <a:t>Strata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indicates</a:t>
            </a:r>
            <a:r>
              <a:rPr lang="fr-FR" baseline="0" dirty="0" smtClean="0"/>
              <a:t> 23°C at 450 m </a:t>
            </a:r>
            <a:r>
              <a:rPr lang="fr-FR" baseline="0" dirty="0" err="1" smtClean="0"/>
              <a:t>depth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Hawthorn</a:t>
            </a:r>
            <a:r>
              <a:rPr lang="fr-FR" baseline="0" dirty="0" smtClean="0"/>
              <a:t> </a:t>
            </a:r>
            <a:r>
              <a:rPr lang="fr-FR" baseline="0" dirty="0" smtClean="0">
                <a:sym typeface="Wingdings" panose="05000000000000000000" pitchFamily="2" charset="2"/>
              </a:rPr>
              <a:t> </a:t>
            </a:r>
            <a:r>
              <a:rPr lang="fr-FR" baseline="0" dirty="0" err="1" smtClean="0">
                <a:sym typeface="Wingdings" panose="05000000000000000000" pitchFamily="2" charset="2"/>
              </a:rPr>
              <a:t>red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curve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approximately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follows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this</a:t>
            </a:r>
            <a:r>
              <a:rPr lang="fr-FR" baseline="0" dirty="0" smtClean="0">
                <a:sym typeface="Wingdings" panose="05000000000000000000" pitchFamily="2" charset="2"/>
              </a:rPr>
              <a:t> gradient up to the </a:t>
            </a:r>
            <a:r>
              <a:rPr lang="fr-FR" baseline="0" dirty="0" err="1" smtClean="0">
                <a:sym typeface="Wingdings" panose="05000000000000000000" pitchFamily="2" charset="2"/>
              </a:rPr>
              <a:t>low</a:t>
            </a:r>
            <a:r>
              <a:rPr lang="fr-FR" baseline="0" dirty="0" smtClean="0">
                <a:sym typeface="Wingdings" panose="05000000000000000000" pitchFamily="2" charset="2"/>
              </a:rPr>
              <a:t> Main. </a:t>
            </a:r>
            <a:r>
              <a:rPr lang="fr-FR" baseline="0" dirty="0" err="1" smtClean="0">
                <a:sym typeface="Wingdings" panose="05000000000000000000" pitchFamily="2" charset="2"/>
              </a:rPr>
              <a:t>Above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that</a:t>
            </a:r>
            <a:r>
              <a:rPr lang="fr-FR" baseline="0" dirty="0" smtClean="0">
                <a:sym typeface="Wingdings" panose="05000000000000000000" pitchFamily="2" charset="2"/>
              </a:rPr>
              <a:t>, cold water recharges the system. </a:t>
            </a:r>
            <a:endParaRPr lang="fr-FR" baseline="0" dirty="0" smtClean="0"/>
          </a:p>
          <a:p>
            <a:r>
              <a:rPr lang="fr-FR" dirty="0" err="1" smtClean="0"/>
              <a:t>Recently</a:t>
            </a:r>
            <a:r>
              <a:rPr lang="fr-FR" dirty="0" smtClean="0"/>
              <a:t>, 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pumping</a:t>
            </a:r>
            <a:r>
              <a:rPr lang="fr-FR" baseline="0" dirty="0" smtClean="0"/>
              <a:t> rate </a:t>
            </a:r>
            <a:r>
              <a:rPr lang="fr-FR" baseline="0" dirty="0" err="1" smtClean="0"/>
              <a:t>increases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colder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surface </a:t>
            </a:r>
            <a:r>
              <a:rPr lang="fr-FR" baseline="0" dirty="0" err="1" smtClean="0"/>
              <a:t>reach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logger</a:t>
            </a:r>
            <a:r>
              <a:rPr lang="fr-FR" baseline="0" dirty="0" smtClean="0"/>
              <a:t>?)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45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70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91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6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78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0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9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6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96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5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1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5.wmf"/><Relationship Id="rId4" Type="http://schemas.openxmlformats.org/officeDocument/2006/relationships/image" Target="../media/image71.png"/><Relationship Id="rId9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Meeting Coal Authority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Mylene</a:t>
            </a:r>
            <a:r>
              <a:rPr lang="en-GB" dirty="0" smtClean="0"/>
              <a:t> Receveur</a:t>
            </a:r>
          </a:p>
          <a:p>
            <a:r>
              <a:rPr lang="en-GB" dirty="0" smtClean="0"/>
              <a:t>16/01/2020</a:t>
            </a:r>
          </a:p>
          <a:p>
            <a:r>
              <a:rPr lang="en-GB" dirty="0" smtClean="0"/>
              <a:t>Ian Watson, Christopher McDermott, Andrew Fraser Harris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3" y="13587"/>
            <a:ext cx="10515600" cy="912846"/>
          </a:xfrm>
        </p:spPr>
        <p:txBody>
          <a:bodyPr/>
          <a:lstStyle/>
          <a:p>
            <a:r>
              <a:rPr lang="en-GB" dirty="0" err="1" smtClean="0"/>
              <a:t>Mainsforth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5" y="3587050"/>
            <a:ext cx="2489700" cy="254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22820"/>
            <a:ext cx="5181944" cy="3153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4" y="3505200"/>
            <a:ext cx="5181945" cy="3153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857" y="926433"/>
            <a:ext cx="408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mine flooded for &gt; 25 years (recovered in late 70's</a:t>
            </a:r>
            <a:r>
              <a:rPr lang="en-GB" sz="1400" dirty="0" smtClean="0"/>
              <a:t>)</a:t>
            </a:r>
          </a:p>
          <a:p>
            <a:r>
              <a:rPr lang="en-GB" sz="1400" dirty="0" smtClean="0"/>
              <a:t>EC-T logs for study of seasonal variability in chemistry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654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Mainsforth</a:t>
            </a:r>
            <a:r>
              <a:rPr lang="en-GB" dirty="0" smtClean="0"/>
              <a:t> / </a:t>
            </a:r>
            <a:r>
              <a:rPr lang="en-GB" dirty="0" err="1" smtClean="0"/>
              <a:t>Thrislington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85" y="1599622"/>
            <a:ext cx="5843745" cy="3561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622"/>
            <a:ext cx="5865341" cy="35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0"/>
            <a:ext cx="10515600" cy="1325563"/>
          </a:xfrm>
        </p:spPr>
        <p:txBody>
          <a:bodyPr/>
          <a:lstStyle/>
          <a:p>
            <a:r>
              <a:rPr lang="en-GB" dirty="0" smtClean="0"/>
              <a:t>Stony Hall </a:t>
            </a:r>
            <a:br>
              <a:rPr lang="en-GB" dirty="0" smtClean="0"/>
            </a:br>
            <a:r>
              <a:rPr lang="en-GB" dirty="0" smtClean="0"/>
              <a:t>CM / Mag </a:t>
            </a:r>
            <a:r>
              <a:rPr lang="en-GB" dirty="0" err="1" smtClean="0"/>
              <a:t>Lst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56979" y="1320221"/>
            <a:ext cx="6755242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5" y="1643217"/>
            <a:ext cx="1373850" cy="1442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75728" y="1332921"/>
            <a:ext cx="671354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70" y="193675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Williamthorpe</a:t>
            </a:r>
            <a:r>
              <a:rPr lang="en-GB" dirty="0" smtClean="0"/>
              <a:t> Shaft</a:t>
            </a:r>
            <a:br>
              <a:rPr lang="en-GB" dirty="0" smtClean="0"/>
            </a:br>
            <a:r>
              <a:rPr lang="en-GB" sz="3100" dirty="0" smtClean="0"/>
              <a:t>ECT Log 2017</a:t>
            </a:r>
            <a:endParaRPr lang="en-GB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1582" y="1323333"/>
            <a:ext cx="6492875" cy="4233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5" y="1419736"/>
            <a:ext cx="3953850" cy="15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27012"/>
            <a:ext cx="10515600" cy="86836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Woodside</a:t>
            </a:r>
            <a:br>
              <a:rPr lang="en-GB" dirty="0" smtClean="0"/>
            </a:br>
            <a:r>
              <a:rPr lang="en-GB" sz="2700" dirty="0" smtClean="0"/>
              <a:t>Logger Data</a:t>
            </a:r>
            <a:br>
              <a:rPr lang="en-GB" sz="2700" dirty="0" smtClean="0"/>
            </a:br>
            <a:r>
              <a:rPr lang="en-GB" sz="2700" dirty="0" smtClean="0"/>
              <a:t>ECT Log 2010</a:t>
            </a:r>
            <a:endParaRPr lang="en-GB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02202" y="1386700"/>
            <a:ext cx="5867800" cy="3824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1" y="1769662"/>
            <a:ext cx="6748857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Borehole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Missing Logger data:</a:t>
            </a:r>
          </a:p>
          <a:p>
            <a:pPr lvl="1"/>
            <a:r>
              <a:rPr lang="en-GB" dirty="0" err="1" smtClean="0"/>
              <a:t>Balgone</a:t>
            </a:r>
            <a:r>
              <a:rPr lang="en-GB" dirty="0" smtClean="0"/>
              <a:t> </a:t>
            </a:r>
            <a:r>
              <a:rPr lang="en-GB" dirty="0" err="1" smtClean="0"/>
              <a:t>Dalginch</a:t>
            </a:r>
            <a:endParaRPr lang="en-GB" dirty="0" smtClean="0"/>
          </a:p>
          <a:p>
            <a:pPr lvl="1"/>
            <a:r>
              <a:rPr lang="en-GB" dirty="0" err="1" smtClean="0"/>
              <a:t>Balgone</a:t>
            </a:r>
            <a:r>
              <a:rPr lang="en-GB" dirty="0" smtClean="0"/>
              <a:t> </a:t>
            </a:r>
            <a:r>
              <a:rPr lang="en-GB" dirty="0" err="1" smtClean="0"/>
              <a:t>Muirespot</a:t>
            </a:r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Missing water level Logger</a:t>
            </a:r>
          </a:p>
          <a:p>
            <a:pPr lvl="1"/>
            <a:r>
              <a:rPr lang="en-GB" dirty="0" err="1" smtClean="0"/>
              <a:t>Balgonie</a:t>
            </a:r>
            <a:r>
              <a:rPr lang="en-GB" dirty="0" smtClean="0"/>
              <a:t> </a:t>
            </a:r>
            <a:r>
              <a:rPr lang="en-GB" dirty="0" err="1" smtClean="0"/>
              <a:t>Dalginch</a:t>
            </a:r>
            <a:r>
              <a:rPr lang="en-GB" dirty="0" smtClean="0"/>
              <a:t> BH (monitoring borehole)</a:t>
            </a:r>
          </a:p>
          <a:p>
            <a:pPr lvl="1"/>
            <a:r>
              <a:rPr lang="en-GB" dirty="0" err="1" smtClean="0"/>
              <a:t>Mosside</a:t>
            </a:r>
            <a:r>
              <a:rPr lang="en-GB" dirty="0" smtClean="0"/>
              <a:t> BH (Monitoring BH)</a:t>
            </a:r>
          </a:p>
          <a:p>
            <a:pPr lvl="1"/>
            <a:r>
              <a:rPr lang="en-GB" dirty="0" err="1" smtClean="0"/>
              <a:t>Rigside</a:t>
            </a:r>
            <a:r>
              <a:rPr lang="en-GB" dirty="0" smtClean="0"/>
              <a:t> (Monitoring BH)</a:t>
            </a:r>
          </a:p>
          <a:p>
            <a:pPr lvl="1"/>
            <a:endParaRPr lang="en-GB" dirty="0"/>
          </a:p>
          <a:p>
            <a:r>
              <a:rPr lang="en-GB" dirty="0" smtClean="0"/>
              <a:t>Pumping test</a:t>
            </a:r>
          </a:p>
          <a:p>
            <a:pPr lvl="1"/>
            <a:r>
              <a:rPr lang="en-GB" dirty="0" err="1" smtClean="0"/>
              <a:t>Cadley</a:t>
            </a:r>
            <a:r>
              <a:rPr lang="en-GB" dirty="0" smtClean="0"/>
              <a:t> Hill BH</a:t>
            </a:r>
          </a:p>
          <a:p>
            <a:pPr lvl="1"/>
            <a:endParaRPr lang="en-GB" dirty="0"/>
          </a:p>
          <a:p>
            <a:r>
              <a:rPr lang="en-GB" dirty="0" smtClean="0"/>
              <a:t>ECT Log</a:t>
            </a:r>
          </a:p>
          <a:p>
            <a:pPr lvl="1"/>
            <a:r>
              <a:rPr lang="en-GB" dirty="0" err="1"/>
              <a:t>Leacroft</a:t>
            </a:r>
            <a:r>
              <a:rPr lang="en-GB" dirty="0"/>
              <a:t> (Monitoring BH) – </a:t>
            </a:r>
            <a:r>
              <a:rPr lang="en-GB" dirty="0" smtClean="0"/>
              <a:t>2019</a:t>
            </a:r>
          </a:p>
          <a:p>
            <a:pPr lvl="1"/>
            <a:r>
              <a:rPr lang="en-GB" dirty="0" smtClean="0"/>
              <a:t>Littleton </a:t>
            </a:r>
            <a:r>
              <a:rPr lang="en-GB" dirty="0"/>
              <a:t>(Monitoring BH) – 2019</a:t>
            </a:r>
          </a:p>
          <a:p>
            <a:pPr lvl="1"/>
            <a:r>
              <a:rPr lang="en-GB" dirty="0" smtClean="0"/>
              <a:t>Stony Heap – 2009</a:t>
            </a:r>
          </a:p>
          <a:p>
            <a:pPr lvl="1"/>
            <a:r>
              <a:rPr lang="en-GB" dirty="0" smtClean="0"/>
              <a:t>West Cannock No5 Aquifer and Seam BH - 2019</a:t>
            </a:r>
          </a:p>
          <a:p>
            <a:pPr lvl="1"/>
            <a:endParaRPr lang="en-GB" dirty="0"/>
          </a:p>
          <a:p>
            <a:r>
              <a:rPr lang="en-GB" dirty="0" smtClean="0"/>
              <a:t>On-site testing</a:t>
            </a:r>
          </a:p>
          <a:p>
            <a:pPr lvl="1"/>
            <a:r>
              <a:rPr lang="en-GB" dirty="0" err="1" smtClean="0"/>
              <a:t>Tollcross</a:t>
            </a:r>
            <a:r>
              <a:rPr lang="en-GB" dirty="0" smtClean="0"/>
              <a:t> Burn (Monitoring BH)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0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95" y="103868"/>
            <a:ext cx="10515600" cy="1324338"/>
          </a:xfrm>
        </p:spPr>
        <p:txBody>
          <a:bodyPr>
            <a:normAutofit/>
          </a:bodyPr>
          <a:lstStyle/>
          <a:p>
            <a:r>
              <a:rPr lang="en-GB" dirty="0" smtClean="0"/>
              <a:t>Broomhill – Water Level Log</a:t>
            </a:r>
            <a:br>
              <a:rPr lang="en-GB" dirty="0" smtClean="0"/>
            </a:br>
            <a:r>
              <a:rPr lang="en-GB" dirty="0" smtClean="0"/>
              <a:t>+ East </a:t>
            </a:r>
            <a:r>
              <a:rPr lang="en-GB" dirty="0" err="1" smtClean="0"/>
              <a:t>Chevington</a:t>
            </a:r>
            <a:r>
              <a:rPr lang="en-GB" dirty="0" smtClean="0"/>
              <a:t> / High </a:t>
            </a:r>
            <a:r>
              <a:rPr lang="en-GB" dirty="0" err="1" smtClean="0"/>
              <a:t>Hauxley</a:t>
            </a:r>
            <a:r>
              <a:rPr lang="en-GB" dirty="0" smtClean="0"/>
              <a:t> </a:t>
            </a:r>
            <a:r>
              <a:rPr lang="en-GB" dirty="0" err="1" smtClean="0"/>
              <a:t>Baro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7" y="2027174"/>
            <a:ext cx="5698081" cy="3712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72" y="1925053"/>
            <a:ext cx="5391284" cy="35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Eldon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Leacroft</a:t>
            </a:r>
            <a:r>
              <a:rPr lang="en-GB" dirty="0"/>
              <a:t>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64474" cy="41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Littleton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726" y="1825625"/>
            <a:ext cx="7962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911" y="2242051"/>
            <a:ext cx="5899484" cy="1325563"/>
          </a:xfrm>
        </p:spPr>
        <p:txBody>
          <a:bodyPr/>
          <a:lstStyle/>
          <a:p>
            <a:r>
              <a:rPr lang="en-GB" dirty="0" smtClean="0"/>
              <a:t>Shafts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409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10" y="0"/>
            <a:ext cx="10515600" cy="1325563"/>
          </a:xfrm>
        </p:spPr>
        <p:txBody>
          <a:bodyPr/>
          <a:lstStyle/>
          <a:p>
            <a:r>
              <a:rPr lang="en-GB" dirty="0" smtClean="0"/>
              <a:t>Leven 4 (Monitoring BH)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168400"/>
            <a:ext cx="8116827" cy="52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2526" y="155575"/>
            <a:ext cx="10515600" cy="1325563"/>
          </a:xfrm>
        </p:spPr>
        <p:txBody>
          <a:bodyPr/>
          <a:lstStyle/>
          <a:p>
            <a:r>
              <a:rPr lang="en-GB" dirty="0" smtClean="0"/>
              <a:t>Monckton Coke Works BH </a:t>
            </a:r>
            <a:br>
              <a:rPr lang="en-GB" dirty="0" smtClean="0"/>
            </a:br>
            <a:r>
              <a:rPr lang="en-GB" sz="3200" dirty="0" smtClean="0"/>
              <a:t>ECT Log 2012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82490"/>
            <a:ext cx="7112552" cy="46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7325"/>
            <a:ext cx="10515600" cy="1325563"/>
          </a:xfrm>
        </p:spPr>
        <p:txBody>
          <a:bodyPr/>
          <a:lstStyle/>
          <a:p>
            <a:r>
              <a:rPr lang="en-GB" dirty="0" err="1" smtClean="0"/>
              <a:t>Niddrie</a:t>
            </a:r>
            <a:r>
              <a:rPr lang="en-GB" dirty="0" smtClean="0"/>
              <a:t> (Wisp) BH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6" y="789272"/>
            <a:ext cx="7719822" cy="428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07" y="2589574"/>
            <a:ext cx="5792013" cy="37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Pegswood</a:t>
            </a:r>
            <a:r>
              <a:rPr lang="en-GB" dirty="0" smtClean="0"/>
              <a:t> Busty (Monitoring BH)</a:t>
            </a:r>
            <a:br>
              <a:rPr lang="en-GB" dirty="0" smtClean="0"/>
            </a:br>
            <a:r>
              <a:rPr lang="en-GB" sz="3200" dirty="0" smtClean="0"/>
              <a:t>Water Level Logger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9" y="1314449"/>
            <a:ext cx="7894669" cy="51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Randolph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72" y="1144305"/>
            <a:ext cx="7798203" cy="5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Stoney Hall – Stoney Heap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Stoney Hall Mag 2009-12	Stoney hall CM Log			Stoney Heap </a:t>
            </a:r>
            <a:r>
              <a:rPr lang="en-GB" sz="1800" dirty="0" err="1" smtClean="0"/>
              <a:t>Baro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885" y="3221913"/>
            <a:ext cx="4380375" cy="266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35154" y="3221912"/>
            <a:ext cx="4380376" cy="2668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5" y="3124200"/>
            <a:ext cx="4652482" cy="24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West Cannock No5 Aquifer and Seam BH - 2019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Seam						Aquifer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8" y="2641600"/>
            <a:ext cx="5744992" cy="317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641600"/>
            <a:ext cx="5807943" cy="32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009024" y="2231382"/>
            <a:ext cx="5642195" cy="344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63" y="3618411"/>
            <a:ext cx="4971937" cy="323958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42839"/>
            <a:ext cx="6400800" cy="6438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 Winning – Pumped Passive</a:t>
            </a:r>
            <a:br>
              <a:rPr lang="en-GB" dirty="0" smtClean="0"/>
            </a:br>
            <a:r>
              <a:rPr lang="en-GB" sz="2700" dirty="0" smtClean="0"/>
              <a:t>Cascade</a:t>
            </a:r>
            <a:r>
              <a:rPr lang="en-GB" sz="2700" dirty="0"/>
              <a:t> </a:t>
            </a:r>
            <a:r>
              <a:rPr lang="en-GB" sz="2700" dirty="0" smtClean="0"/>
              <a:t>(Temperature Logger), </a:t>
            </a:r>
            <a:br>
              <a:rPr lang="en-GB" sz="2700" dirty="0" smtClean="0"/>
            </a:br>
            <a:r>
              <a:rPr lang="en-GB" sz="2700" dirty="0" smtClean="0"/>
              <a:t>DC shaft and Consented Discharge (Logger data)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15378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0" y="9440"/>
            <a:ext cx="8087551" cy="139972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Bates  </a:t>
            </a:r>
            <a:br>
              <a:rPr lang="en-GB" dirty="0" smtClean="0"/>
            </a:br>
            <a:r>
              <a:rPr lang="en-GB" sz="2200" dirty="0" smtClean="0"/>
              <a:t>Pumped - Cascade – Temperature Logger</a:t>
            </a:r>
            <a:br>
              <a:rPr lang="en-GB" sz="2200" dirty="0" smtClean="0"/>
            </a:br>
            <a:r>
              <a:rPr lang="en-GB" sz="2200" dirty="0" smtClean="0"/>
              <a:t>No2 shaft Log - ECT Log 2010, Water level logger</a:t>
            </a:r>
            <a:br>
              <a:rPr lang="en-GB" sz="2200" dirty="0" smtClean="0"/>
            </a:br>
            <a:r>
              <a:rPr lang="en-GB" sz="2200" dirty="0" smtClean="0"/>
              <a:t>No3 shaft Log - ECT Log 2010 , Water level logger</a:t>
            </a:r>
            <a:endParaRPr lang="en-GB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10" y="3060530"/>
            <a:ext cx="5154409" cy="3358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59" y="9440"/>
            <a:ext cx="5029115" cy="32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91375" cy="6921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Chatershaugh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1349829"/>
            <a:ext cx="7372171" cy="4492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66809" y="1685487"/>
            <a:ext cx="6277429" cy="3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3" y="144993"/>
            <a:ext cx="3005667" cy="532342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Babbington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52" y="1559543"/>
            <a:ext cx="5749948" cy="3748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98" y="1559543"/>
            <a:ext cx="5693370" cy="371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38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Dukes Level (discharge on surface)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807" y="2409824"/>
            <a:ext cx="7132743" cy="435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6714"/>
            <a:ext cx="5128192" cy="31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Moor Lane BH L773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399"/>
            <a:ext cx="6950006" cy="4531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06" y="2220221"/>
            <a:ext cx="5297905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765"/>
            <a:ext cx="10515600" cy="1325563"/>
          </a:xfrm>
        </p:spPr>
        <p:txBody>
          <a:bodyPr/>
          <a:lstStyle/>
          <a:p>
            <a:r>
              <a:rPr lang="en-GB" dirty="0" err="1" smtClean="0"/>
              <a:t>Muiredge</a:t>
            </a:r>
            <a:r>
              <a:rPr lang="en-GB" dirty="0" smtClean="0"/>
              <a:t> </a:t>
            </a:r>
            <a:r>
              <a:rPr lang="en-GB" dirty="0" err="1" smtClean="0"/>
              <a:t>Chemyss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2" y="1690688"/>
            <a:ext cx="5916588" cy="3856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7" y="1690688"/>
            <a:ext cx="5916587" cy="38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19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Michael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7" y="1638300"/>
            <a:ext cx="6504492" cy="4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Saltersford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85" y="1046745"/>
            <a:ext cx="9193565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Summersales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02331" cy="3417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1" y="1871662"/>
            <a:ext cx="5008906" cy="30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0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93676"/>
            <a:ext cx="6991350" cy="51842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Whitburn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883545"/>
            <a:ext cx="8553853" cy="55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05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17" y="0"/>
            <a:ext cx="6183884" cy="1083733"/>
          </a:xfrm>
        </p:spPr>
        <p:txBody>
          <a:bodyPr/>
          <a:lstStyle/>
          <a:p>
            <a:r>
              <a:rPr lang="en-GB" dirty="0" smtClean="0"/>
              <a:t>Bilston Glen Shaft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42" y="1300365"/>
            <a:ext cx="6481850" cy="42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99"/>
            <a:ext cx="10515600" cy="1325563"/>
          </a:xfrm>
        </p:spPr>
        <p:txBody>
          <a:bodyPr/>
          <a:lstStyle/>
          <a:p>
            <a:r>
              <a:rPr lang="en-GB" dirty="0" err="1" smtClean="0"/>
              <a:t>Easthouse</a:t>
            </a:r>
            <a:r>
              <a:rPr lang="en-GB" dirty="0" smtClean="0"/>
              <a:t> shaft</a:t>
            </a:r>
            <a:br>
              <a:rPr lang="en-GB" dirty="0" smtClean="0"/>
            </a:br>
            <a:r>
              <a:rPr lang="en-GB" dirty="0" smtClean="0"/>
              <a:t>(Great Seam Borehole)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50" y="3411607"/>
            <a:ext cx="5029521" cy="329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07" y="3411608"/>
            <a:ext cx="5039484" cy="329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907" y="88042"/>
            <a:ext cx="5068482" cy="32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782"/>
            <a:ext cx="10515600" cy="1325563"/>
          </a:xfrm>
        </p:spPr>
        <p:txBody>
          <a:bodyPr/>
          <a:lstStyle/>
          <a:p>
            <a:r>
              <a:rPr lang="en-GB" dirty="0" err="1" smtClean="0"/>
              <a:t>Easthouse</a:t>
            </a:r>
            <a:r>
              <a:rPr lang="en-GB" dirty="0" smtClean="0"/>
              <a:t> and Old </a:t>
            </a:r>
            <a:r>
              <a:rPr lang="en-GB" dirty="0" err="1" smtClean="0"/>
              <a:t>Fordel</a:t>
            </a:r>
            <a:r>
              <a:rPr lang="en-GB" dirty="0" smtClean="0"/>
              <a:t> (</a:t>
            </a:r>
            <a:r>
              <a:rPr lang="en-GB" dirty="0" err="1" smtClean="0"/>
              <a:t>Junckies</a:t>
            </a:r>
            <a:r>
              <a:rPr lang="en-GB" dirty="0" smtClean="0"/>
              <a:t>) Level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" y="1461690"/>
            <a:ext cx="5557359" cy="3623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83" y="1461689"/>
            <a:ext cx="5557358" cy="36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24" y="105169"/>
            <a:ext cx="4332919" cy="282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60334" y="1969848"/>
            <a:ext cx="5596754" cy="34091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7175" y="360744"/>
            <a:ext cx="2000250" cy="282575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Boldon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32" y="2940329"/>
            <a:ext cx="5417627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5" y="917015"/>
            <a:ext cx="5512841" cy="357351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7468" y="3427825"/>
            <a:ext cx="5554532" cy="337830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154782"/>
            <a:ext cx="8712200" cy="115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err="1" smtClean="0"/>
              <a:t>Easthouse</a:t>
            </a:r>
            <a:r>
              <a:rPr lang="en-GB" sz="3200" dirty="0" smtClean="0"/>
              <a:t> - Old </a:t>
            </a:r>
            <a:r>
              <a:rPr lang="en-GB" sz="3200" dirty="0" err="1" smtClean="0"/>
              <a:t>Fordel</a:t>
            </a:r>
            <a:r>
              <a:rPr lang="en-GB" sz="3200" dirty="0" smtClean="0"/>
              <a:t> (</a:t>
            </a:r>
            <a:r>
              <a:rPr lang="en-GB" sz="3200" dirty="0" err="1" smtClean="0"/>
              <a:t>Junckies</a:t>
            </a:r>
            <a:r>
              <a:rPr lang="en-GB" sz="3200" dirty="0" smtClean="0"/>
              <a:t>) Level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7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36" y="1457024"/>
            <a:ext cx="5703376" cy="34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7476"/>
            <a:ext cx="6992983" cy="6159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Dawdon</a:t>
            </a:r>
            <a:endParaRPr lang="en-GB" sz="2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72" y="2779014"/>
            <a:ext cx="4777120" cy="31126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8298" y="892731"/>
            <a:ext cx="555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Shafts </a:t>
            </a:r>
            <a:r>
              <a:rPr lang="en-GB" dirty="0"/>
              <a:t>of interest: </a:t>
            </a:r>
            <a:r>
              <a:rPr lang="en-GB" dirty="0" err="1"/>
              <a:t>Dawdon</a:t>
            </a:r>
            <a:r>
              <a:rPr lang="en-GB" dirty="0"/>
              <a:t>, </a:t>
            </a:r>
            <a:r>
              <a:rPr lang="en-GB" dirty="0" err="1"/>
              <a:t>Horden</a:t>
            </a:r>
            <a:r>
              <a:rPr lang="en-GB" dirty="0"/>
              <a:t>, Hawthorn, </a:t>
            </a:r>
            <a:r>
              <a:rPr lang="en-GB" dirty="0" smtClean="0"/>
              <a:t>Easington</a:t>
            </a:r>
          </a:p>
          <a:p>
            <a:r>
              <a:rPr lang="en-GB" dirty="0" smtClean="0"/>
              <a:t>EC-T </a:t>
            </a:r>
            <a:r>
              <a:rPr lang="en-GB" dirty="0"/>
              <a:t>logs </a:t>
            </a:r>
            <a:r>
              <a:rPr lang="en-GB" dirty="0" smtClean="0"/>
              <a:t>during </a:t>
            </a:r>
            <a:r>
              <a:rPr lang="en-GB" dirty="0"/>
              <a:t>mine </a:t>
            </a:r>
            <a:r>
              <a:rPr lang="en-GB" dirty="0" smtClean="0"/>
              <a:t>flooding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1" y="2281187"/>
            <a:ext cx="6829451" cy="41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5020" y="307256"/>
            <a:ext cx="4725717" cy="16129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Horden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Cascade (Temperature Logger)</a:t>
            </a:r>
            <a:br>
              <a:rPr lang="en-GB" sz="3100" dirty="0" smtClean="0"/>
            </a:br>
            <a:r>
              <a:rPr lang="en-GB" sz="3100" dirty="0" smtClean="0"/>
              <a:t>Shaft (Logger Data)</a:t>
            </a:r>
            <a:endParaRPr lang="en-GB" sz="3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96" y="2420670"/>
            <a:ext cx="4899611" cy="31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Horden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200" dirty="0" smtClean="0"/>
              <a:t>Shaft Log (ECT Logs)</a:t>
            </a:r>
            <a:endParaRPr lang="en-GB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531" y="1697378"/>
            <a:ext cx="6207337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57864" y="746684"/>
            <a:ext cx="9205758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077"/>
            <a:ext cx="10515600" cy="1325563"/>
          </a:xfrm>
        </p:spPr>
        <p:txBody>
          <a:bodyPr/>
          <a:lstStyle/>
          <a:p>
            <a:r>
              <a:rPr lang="en-GB" dirty="0" smtClean="0"/>
              <a:t>Hawthorn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9823" y="1401505"/>
            <a:ext cx="6752790" cy="4054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665" y="3428656"/>
            <a:ext cx="4772460" cy="311179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3215640" y="2316480"/>
            <a:ext cx="1173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139440" y="2392680"/>
            <a:ext cx="170688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45" y="0"/>
            <a:ext cx="3828160" cy="156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021" y="1580416"/>
            <a:ext cx="3813084" cy="166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10827"/>
              </p:ext>
            </p:extLst>
          </p:nvPr>
        </p:nvGraphicFramePr>
        <p:xfrm>
          <a:off x="-1912936" y="4137812"/>
          <a:ext cx="4572000" cy="272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Chart" r:id="rId8" imgW="9229649" imgH="4524451" progId="Excel.Chart.8">
                  <p:embed/>
                </p:oleObj>
              </mc:Choice>
              <mc:Fallback>
                <p:oleObj name="Chart" r:id="rId8" imgW="9229649" imgH="4524451" progId="Excel.Chart.8">
                  <p:embed/>
                  <p:pic>
                    <p:nvPicPr>
                      <p:cNvPr id="287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12936" y="4137812"/>
                        <a:ext cx="4572000" cy="272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512820" y="2049780"/>
            <a:ext cx="2110740" cy="876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937760" y="2316480"/>
            <a:ext cx="373380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89120" y="1508998"/>
            <a:ext cx="221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no </a:t>
            </a:r>
            <a:r>
              <a:rPr lang="fr-FR" dirty="0" err="1" smtClean="0"/>
              <a:t>step</a:t>
            </a:r>
            <a:r>
              <a:rPr lang="fr-FR" dirty="0" smtClean="0"/>
              <a:t> in 2003?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375660" y="3825240"/>
            <a:ext cx="3229388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15153" y="2049780"/>
            <a:ext cx="3229388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63747" y="474562"/>
            <a:ext cx="2316817" cy="524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"/>
          <a:stretch>
            <a:fillRect/>
          </a:stretch>
        </p:blipFill>
        <p:spPr bwMode="auto">
          <a:xfrm>
            <a:off x="-2313627" y="474562"/>
            <a:ext cx="4956178" cy="317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2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" y="157330"/>
            <a:ext cx="2697480" cy="39252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Easington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20729" y="1456569"/>
            <a:ext cx="6639087" cy="4040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29" y="1136274"/>
            <a:ext cx="7029091" cy="45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" y="210883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80" y="254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43852"/>
            <a:ext cx="3481070" cy="2993390"/>
          </a:xfrm>
          <a:prstGeom prst="rect">
            <a:avLst/>
          </a:prstGeom>
        </p:spPr>
      </p:pic>
      <p:sp>
        <p:nvSpPr>
          <p:cNvPr id="6" name="Text Box 19"/>
          <p:cNvSpPr txBox="1"/>
          <p:nvPr/>
        </p:nvSpPr>
        <p:spPr>
          <a:xfrm>
            <a:off x="551815" y="1214413"/>
            <a:ext cx="1188720" cy="27686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 : -300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81070" y="-305777"/>
            <a:ext cx="3363595" cy="3040380"/>
          </a:xfrm>
          <a:prstGeom prst="rect">
            <a:avLst/>
          </a:prstGeom>
        </p:spPr>
      </p:pic>
      <p:sp>
        <p:nvSpPr>
          <p:cNvPr id="9" name="Text Box 20"/>
          <p:cNvSpPr txBox="1"/>
          <p:nvPr/>
        </p:nvSpPr>
        <p:spPr>
          <a:xfrm>
            <a:off x="4383405" y="1062270"/>
            <a:ext cx="1157605" cy="37401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 : -242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325100" y="-305777"/>
            <a:ext cx="3406775" cy="27781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874510" y="-305777"/>
            <a:ext cx="3420745" cy="2784475"/>
          </a:xfrm>
          <a:prstGeom prst="rect">
            <a:avLst/>
          </a:prstGeom>
        </p:spPr>
      </p:pic>
      <p:sp>
        <p:nvSpPr>
          <p:cNvPr id="13" name="Text Box 21"/>
          <p:cNvSpPr txBox="1"/>
          <p:nvPr/>
        </p:nvSpPr>
        <p:spPr>
          <a:xfrm>
            <a:off x="8218487" y="1301347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-192 m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22"/>
          <p:cNvSpPr txBox="1"/>
          <p:nvPr/>
        </p:nvSpPr>
        <p:spPr>
          <a:xfrm>
            <a:off x="10987405" y="979402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-160 m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80645" y="2766353"/>
            <a:ext cx="3319780" cy="28829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3238182" y="2707615"/>
            <a:ext cx="3448050" cy="283400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8"/>
          <a:stretch>
            <a:fillRect/>
          </a:stretch>
        </p:blipFill>
        <p:spPr>
          <a:xfrm>
            <a:off x="6962140" y="2683510"/>
            <a:ext cx="3406140" cy="297180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10448338" y="2766353"/>
            <a:ext cx="3913260" cy="28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5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217081"/>
            <a:ext cx="6328954" cy="33156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Hartington shaft – ECT LOG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99" y="1219199"/>
            <a:ext cx="7982318" cy="52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4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8" y="211932"/>
            <a:ext cx="3344863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91" y="155516"/>
            <a:ext cx="3314700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1" y="187287"/>
            <a:ext cx="3132933" cy="27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5" y="2899940"/>
            <a:ext cx="33686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474" y="2946277"/>
            <a:ext cx="3132138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06" y="2899940"/>
            <a:ext cx="3260725" cy="267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>
            <a:fillRect/>
          </a:stretch>
        </p:blipFill>
        <p:spPr bwMode="auto">
          <a:xfrm>
            <a:off x="7326255" y="5574877"/>
            <a:ext cx="3451225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67508" y="7971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059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62" y="1863199"/>
            <a:ext cx="6590476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Ladysmith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1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Lynemouth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90740" y="1464800"/>
            <a:ext cx="6326067" cy="3858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4806"/>
            <a:ext cx="6474087" cy="42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02" y="322425"/>
            <a:ext cx="5210175" cy="96644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Langton No7 shaft</a:t>
            </a:r>
            <a:br>
              <a:rPr lang="en-GB" dirty="0" smtClean="0"/>
            </a:br>
            <a:r>
              <a:rPr lang="en-GB" sz="3100" dirty="0" smtClean="0"/>
              <a:t>ECT Log 2013</a:t>
            </a:r>
            <a:br>
              <a:rPr lang="en-GB" sz="3100" dirty="0" smtClean="0"/>
            </a:br>
            <a:r>
              <a:rPr lang="en-GB" sz="3100" dirty="0" smtClean="0"/>
              <a:t>Water Level LOG</a:t>
            </a:r>
            <a:endParaRPr lang="en-GB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9" y="1867989"/>
            <a:ext cx="6945137" cy="452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64980" y="1311598"/>
            <a:ext cx="6155863" cy="4013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886" y="240575"/>
            <a:ext cx="1715700" cy="9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Lumley 6</a:t>
            </a:r>
            <a:r>
              <a:rPr lang="en-GB" baseline="30000" dirty="0" smtClean="0"/>
              <a:t>th</a:t>
            </a:r>
            <a:r>
              <a:rPr lang="en-GB" dirty="0" smtClean="0"/>
              <a:t> shaft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025" y="1825625"/>
            <a:ext cx="7147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0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6375</TotalTime>
  <Words>810</Words>
  <Application>Microsoft Office PowerPoint</Application>
  <PresentationFormat>Widescreen</PresentationFormat>
  <Paragraphs>104</Paragraphs>
  <Slides>51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Wingdings</vt:lpstr>
      <vt:lpstr>Office Theme</vt:lpstr>
      <vt:lpstr>Chart</vt:lpstr>
      <vt:lpstr>Meeting Coal Authority</vt:lpstr>
      <vt:lpstr>Shafts</vt:lpstr>
      <vt:lpstr>Babbington</vt:lpstr>
      <vt:lpstr>Boldon</vt:lpstr>
      <vt:lpstr>Hartington shaft – ECT LOG</vt:lpstr>
      <vt:lpstr>Ladysmith</vt:lpstr>
      <vt:lpstr>Lynemouth</vt:lpstr>
      <vt:lpstr>Langton No7 shaft ECT Log 2013 Water Level LOG</vt:lpstr>
      <vt:lpstr>Lumley 6th shaft</vt:lpstr>
      <vt:lpstr>Mainsforth</vt:lpstr>
      <vt:lpstr>Mainsforth / Thrislington</vt:lpstr>
      <vt:lpstr>Stony Hall  CM / Mag Lst</vt:lpstr>
      <vt:lpstr>Williamthorpe Shaft ECT Log 2017</vt:lpstr>
      <vt:lpstr>Woodside Logger Data ECT Log 2010</vt:lpstr>
      <vt:lpstr>Borehole</vt:lpstr>
      <vt:lpstr>Broomhill – Water Level Log + East Chevington / High Hauxley Baro</vt:lpstr>
      <vt:lpstr>Eldon</vt:lpstr>
      <vt:lpstr>Leacroft (Monitoring BH) – 2019 </vt:lpstr>
      <vt:lpstr>Littleton (Monitoring BH) – 2019 </vt:lpstr>
      <vt:lpstr>Leven 4 (Monitoring BH) – Water Level Logger</vt:lpstr>
      <vt:lpstr>Monckton Coke Works BH  ECT Log 2012</vt:lpstr>
      <vt:lpstr>Niddrie (Wisp) BH – Water Level Logger</vt:lpstr>
      <vt:lpstr>Pegswood Busty (Monitoring BH) Water Level Logger</vt:lpstr>
      <vt:lpstr>Randolph – Water level Logger</vt:lpstr>
      <vt:lpstr>Stoney Hall – Stoney Heap</vt:lpstr>
      <vt:lpstr>West Cannock No5 Aquifer and Seam BH - 2019 </vt:lpstr>
      <vt:lpstr>A Winning – Pumped Passive Cascade (Temperature Logger),  DC shaft and Consented Discharge (Logger data)</vt:lpstr>
      <vt:lpstr>Bates   Pumped - Cascade – Temperature Logger No2 shaft Log - ECT Log 2010, Water level logger No3 shaft Log - ECT Log 2010 , Water level logger</vt:lpstr>
      <vt:lpstr>Chatershaugh</vt:lpstr>
      <vt:lpstr>Dukes Level (discharge on surface)</vt:lpstr>
      <vt:lpstr>Moor Lane BH L773</vt:lpstr>
      <vt:lpstr>Muiredge Chemyss</vt:lpstr>
      <vt:lpstr>Michael logger</vt:lpstr>
      <vt:lpstr>Saltersford</vt:lpstr>
      <vt:lpstr>Summersales</vt:lpstr>
      <vt:lpstr>Whitburn</vt:lpstr>
      <vt:lpstr>Bilston Glen Shaft</vt:lpstr>
      <vt:lpstr>Easthouse shaft (Great Seam Borehole)</vt:lpstr>
      <vt:lpstr>Easthouse and Old Fordel (Junckies) Level</vt:lpstr>
      <vt:lpstr>PowerPoint Presentation</vt:lpstr>
      <vt:lpstr>PowerPoint Presentation</vt:lpstr>
      <vt:lpstr>Dawdon</vt:lpstr>
      <vt:lpstr>Horden Cascade (Temperature Logger) Shaft (Logger Data)</vt:lpstr>
      <vt:lpstr>Horden Shaft Log (ECT Logs)</vt:lpstr>
      <vt:lpstr>PowerPoint Presentation</vt:lpstr>
      <vt:lpstr>Hawthorn</vt:lpstr>
      <vt:lpstr>Easington</vt:lpstr>
      <vt:lpstr>PowerPoint Presentation</vt:lpstr>
      <vt:lpstr>PowerPoint Presentation</vt:lpstr>
      <vt:lpstr>PowerPoint Presentation</vt:lpstr>
      <vt:lpstr>PowerPoint Presentation</vt:lpstr>
    </vt:vector>
  </TitlesOfParts>
  <Company>The Coal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Mylène Receveur</dc:creator>
  <cp:lastModifiedBy>RECEVEUR Mylène</cp:lastModifiedBy>
  <cp:revision>162</cp:revision>
  <dcterms:created xsi:type="dcterms:W3CDTF">2020-01-12T10:37:25Z</dcterms:created>
  <dcterms:modified xsi:type="dcterms:W3CDTF">2020-07-22T13:52:04Z</dcterms:modified>
</cp:coreProperties>
</file>